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69" r:id="rId15"/>
    <p:sldId id="266" r:id="rId16"/>
    <p:sldId id="273" r:id="rId17"/>
    <p:sldId id="278" r:id="rId18"/>
    <p:sldId id="277" r:id="rId19"/>
    <p:sldId id="276" r:id="rId20"/>
    <p:sldId id="279" r:id="rId21"/>
    <p:sldId id="280" r:id="rId22"/>
    <p:sldId id="282" r:id="rId23"/>
    <p:sldId id="297" r:id="rId24"/>
    <p:sldId id="298" r:id="rId25"/>
    <p:sldId id="283" r:id="rId26"/>
    <p:sldId id="284" r:id="rId27"/>
    <p:sldId id="285" r:id="rId28"/>
    <p:sldId id="305" r:id="rId29"/>
    <p:sldId id="286" r:id="rId30"/>
    <p:sldId id="287" r:id="rId31"/>
    <p:sldId id="288" r:id="rId32"/>
    <p:sldId id="289" r:id="rId33"/>
    <p:sldId id="290" r:id="rId34"/>
    <p:sldId id="291" r:id="rId35"/>
    <p:sldId id="296" r:id="rId36"/>
    <p:sldId id="292" r:id="rId37"/>
    <p:sldId id="294" r:id="rId38"/>
    <p:sldId id="295" r:id="rId39"/>
    <p:sldId id="293" r:id="rId40"/>
    <p:sldId id="299" r:id="rId41"/>
    <p:sldId id="303" r:id="rId42"/>
    <p:sldId id="304" r:id="rId43"/>
    <p:sldId id="300" r:id="rId44"/>
    <p:sldId id="301" r:id="rId45"/>
    <p:sldId id="302" r:id="rId46"/>
    <p:sldId id="306" r:id="rId47"/>
    <p:sldId id="307" r:id="rId48"/>
    <p:sldId id="268" r:id="rId49"/>
    <p:sldId id="272" r:id="rId50"/>
    <p:sldId id="275" r:id="rId51"/>
    <p:sldId id="274" r:id="rId52"/>
  </p:sldIdLst>
  <p:sldSz cx="9144000" cy="5143500" type="screen16x9"/>
  <p:notesSz cx="6858000" cy="9144000"/>
  <p:embeddedFontLst>
    <p:embeddedFont>
      <p:font typeface="Roboto" panose="02020500000000000000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7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1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1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6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2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25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3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19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7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8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61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64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11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831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4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32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7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60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03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27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22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23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23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09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9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6898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128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526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110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831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28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553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07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9782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87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897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27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scipy.org/doc/scipy/reference/generated/scipy.integrate.quad.html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Integrals,_sums_and_limi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github.com/tccnchsu/Numerical_Analysis/blob/master/NA_W4_Integr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functions.asp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iki.python.org/moin/IntroductoryBoo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python.org/about/gettingstarted/" TargetMode="External"/><Relationship Id="rId10" Type="http://schemas.openxmlformats.org/officeDocument/2006/relationships/hyperlink" Target="http://jupyter.org/try" TargetMode="External"/><Relationship Id="rId4" Type="http://schemas.openxmlformats.org/officeDocument/2006/relationships/hyperlink" Target="https://www.python.org/downloads/release/python-370/" TargetMode="External"/><Relationship Id="rId9" Type="http://schemas.openxmlformats.org/officeDocument/2006/relationships/hyperlink" Target="https://hourofpython.trinket.io/a-visual-introduction-to-python#/turtles/saying-hell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unctions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b.mybinder.org/user/jupyterlab-jupyterlab-demo-yqivt6ba/lab#Integration-(scipy.integrate)" TargetMode="External"/><Relationship Id="rId4" Type="http://schemas.openxmlformats.org/officeDocument/2006/relationships/hyperlink" Target="http://jupyter.org/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0950" y="15253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數值分析</a:t>
            </a:r>
            <a:r>
              <a:rPr lang="en-US" dirty="0" smtClean="0"/>
              <a:t>Numerical Analysis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0075" y="26938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許志</a:t>
            </a:r>
            <a:r>
              <a:rPr lang="zh-TW" altLang="en-US" dirty="0"/>
              <a:t>宇</a:t>
            </a:r>
            <a:r>
              <a:rPr lang="en" dirty="0" smtClean="0"/>
              <a:t>Chin-Yu </a:t>
            </a:r>
            <a:r>
              <a:rPr lang="en" dirty="0"/>
              <a:t>Hsu</a:t>
            </a:r>
            <a:endParaRPr dirty="0"/>
          </a:p>
          <a:p>
            <a:pPr marL="0" lvl="0" indent="0"/>
            <a:r>
              <a:rPr lang="en-US" dirty="0" smtClean="0"/>
              <a:t>October </a:t>
            </a:r>
            <a:r>
              <a:rPr lang="en-US" dirty="0"/>
              <a:t>1, 2018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13" y="1821638"/>
            <a:ext cx="54864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4561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83" y="1937434"/>
            <a:ext cx="5486400" cy="293643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1444" y="1604070"/>
            <a:ext cx="3208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graph</a:t>
            </a:r>
            <a:r>
              <a:rPr lang="zh-TW" altLang="en-US" dirty="0" smtClean="0"/>
              <a:t> </a:t>
            </a:r>
            <a:r>
              <a:rPr lang="en-US" altLang="zh-TW" dirty="0" smtClean="0"/>
              <a:t>c</a:t>
            </a:r>
            <a:r>
              <a:rPr lang="en-US" dirty="0" smtClean="0"/>
              <a:t>urve y=f(x)=x</a:t>
            </a:r>
          </a:p>
          <a:p>
            <a:r>
              <a:rPr lang="en-US" b="1" dirty="0" smtClean="0"/>
              <a:t>import </a:t>
            </a:r>
            <a:r>
              <a:rPr lang="en-US" b="1" dirty="0" err="1"/>
              <a:t>numpy</a:t>
            </a:r>
            <a:r>
              <a:rPr lang="en-US" b="1" dirty="0"/>
              <a:t> as np</a:t>
            </a:r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# Create data</a:t>
            </a:r>
          </a:p>
          <a:p>
            <a:r>
              <a:rPr lang="en-US" b="1" dirty="0"/>
              <a:t>x=</a:t>
            </a:r>
            <a:r>
              <a:rPr lang="en-US" b="1" dirty="0" err="1"/>
              <a:t>np.arange</a:t>
            </a:r>
            <a:r>
              <a:rPr lang="en-US" b="1" dirty="0"/>
              <a:t>(0,1,0.1) # interval from 0 to 6 with unit 0.1</a:t>
            </a:r>
          </a:p>
          <a:p>
            <a:r>
              <a:rPr lang="en-US" b="1" dirty="0"/>
              <a:t>y=x</a:t>
            </a:r>
          </a:p>
          <a:p>
            <a:r>
              <a:rPr lang="en-US" b="1" dirty="0"/>
              <a:t># plot graph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</a:p>
          <a:p>
            <a:r>
              <a:rPr lang="en-US" b="1" dirty="0" err="1"/>
              <a:t>plt.xlim</a:t>
            </a:r>
            <a:r>
              <a:rPr lang="en-US" b="1" dirty="0"/>
              <a:t>(0,1)  # set the </a:t>
            </a:r>
            <a:r>
              <a:rPr lang="en-US" b="1" dirty="0" err="1"/>
              <a:t>xlim</a:t>
            </a:r>
            <a:r>
              <a:rPr lang="en-US" b="1" dirty="0"/>
              <a:t> to left, right</a:t>
            </a:r>
          </a:p>
          <a:p>
            <a:r>
              <a:rPr lang="en-US" b="1" dirty="0" err="1"/>
              <a:t>plt.show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1901" y="2159213"/>
            <a:ext cx="320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X</a:t>
            </a:r>
          </a:p>
          <a:p>
            <a:r>
              <a:rPr lang="en-US" dirty="0"/>
              <a:t>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0" y="1839791"/>
            <a:ext cx="5467674" cy="2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294" y="4690296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</a:t>
            </a:r>
            <a:r>
              <a:rPr lang="en-US" u="sng" dirty="0">
                <a:solidFill>
                  <a:schemeClr val="hlink"/>
                </a:solidFill>
              </a:rPr>
              <a:t>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444" y="1824310"/>
            <a:ext cx="320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 Plot</a:t>
            </a:r>
          </a:p>
          <a:p>
            <a:r>
              <a:rPr lang="en-US" dirty="0"/>
              <a:t># Riemann integral</a:t>
            </a:r>
          </a:p>
          <a:p>
            <a:r>
              <a:rPr lang="en-US" dirty="0"/>
              <a:t># sum of areas of bars (width multiply height </a:t>
            </a:r>
            <a:r>
              <a:rPr lang="en-US" dirty="0" smtClean="0"/>
              <a:t>)</a:t>
            </a:r>
          </a:p>
          <a:p>
            <a:r>
              <a:rPr lang="en-US" dirty="0"/>
              <a:t>#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en.wikipedia.org/wiki/Integral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96" y="1755880"/>
            <a:ext cx="5504759" cy="2934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5967" y="2973219"/>
            <a:ext cx="3208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objects =  ('0', '0.1', '0.2', '0.3','0.4','0.5', '0.6', '0.7', '0.8', '0.9')</a:t>
            </a:r>
          </a:p>
          <a:p>
            <a:r>
              <a:rPr lang="en-US" b="1" dirty="0" err="1"/>
              <a:t>y_pos</a:t>
            </a:r>
            <a:r>
              <a:rPr lang="en-US" b="1" dirty="0"/>
              <a:t> = </a:t>
            </a:r>
            <a:r>
              <a:rPr lang="en-US" b="1" dirty="0" err="1"/>
              <a:t>np.arange</a:t>
            </a:r>
            <a:r>
              <a:rPr lang="en-US" b="1" dirty="0"/>
              <a:t>(</a:t>
            </a:r>
            <a:r>
              <a:rPr lang="en-US" b="1" dirty="0" err="1"/>
              <a:t>len</a:t>
            </a:r>
            <a:r>
              <a:rPr lang="en-US" b="1" dirty="0"/>
              <a:t>(objects))</a:t>
            </a:r>
          </a:p>
          <a:p>
            <a:r>
              <a:rPr lang="en-US" b="1" dirty="0" err="1"/>
              <a:t>plt.bar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y, align='center', alpha=0.5)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y)</a:t>
            </a:r>
          </a:p>
          <a:p>
            <a:r>
              <a:rPr lang="en-US" b="1" dirty="0" err="1"/>
              <a:t>plt.xticks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objects)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830227"/>
            <a:ext cx="405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Riemann integral</a:t>
            </a:r>
          </a:p>
          <a:p>
            <a:r>
              <a:rPr lang="en-US" b="1" dirty="0"/>
              <a:t># sum of areas of bars (width multiply height 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# </a:t>
            </a:r>
            <a:r>
              <a:rPr lang="en-US" b="1" dirty="0"/>
              <a:t>https://en.wikipedia.org/wiki/Integral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67" y="1830227"/>
            <a:ext cx="4572000" cy="24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24603" y="4629275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en.wikipedia.org/wiki/Integral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51" y="1802511"/>
            <a:ext cx="5025358" cy="2826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901" y="2159213"/>
            <a:ext cx="32087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r>
              <a:rPr lang="en-US" dirty="0" smtClean="0"/>
              <a:t>Y=x**2   [0 1]</a:t>
            </a:r>
          </a:p>
          <a:p>
            <a:r>
              <a:rPr lang="en-US" dirty="0" smtClean="0"/>
              <a:t>Summing </a:t>
            </a:r>
            <a:r>
              <a:rPr lang="en-US" dirty="0"/>
              <a:t>the areas of these rectangles, we get a better approximation for the sought integral, </a:t>
            </a:r>
            <a:r>
              <a:rPr lang="en-US" dirty="0" smtClean="0"/>
              <a:t>namely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docs.scipy.org/doc/scipy/reference/generated/scipy.integrate.quad.html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Latex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49062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https://www.overleaf.com/learn/latex/Integrals,_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sums_and_limits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</a:t>
            </a:r>
            <a:r>
              <a:rPr lang="en-US" sz="2800" dirty="0"/>
              <a:t>to Latex </a:t>
            </a:r>
            <a:r>
              <a:rPr lang="en-US" sz="2800" dirty="0" smtClean="0"/>
              <a:t>to Integrals</a:t>
            </a:r>
            <a:r>
              <a:rPr lang="en-US" sz="2800" dirty="0"/>
              <a:t>, sums and limits  </a:t>
            </a:r>
            <a:endParaRPr 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82" y="2570875"/>
            <a:ext cx="5359466" cy="22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to implement the algorithm on wiki </a:t>
            </a:r>
            <a:endParaRPr 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22" y="2513242"/>
            <a:ext cx="4572000" cy="2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4075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endParaRPr lang="en-US" b="1" dirty="0"/>
          </a:p>
          <a:p>
            <a:r>
              <a:rPr lang="en-US" b="1" dirty="0" smtClean="0"/>
              <a:t>Refer to:</a:t>
            </a:r>
          </a:p>
          <a:p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github.com/tccnchsu/Numerical_Analysis/blob/master/NA_W4_Integration.ipynb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F(x)=x^2#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2" descr="https://upload.wikimedia.org/wikipedia/commons/thumb/c/c9/LeftRiemann2.svg/600px-LeftRiemann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9" y="1934385"/>
            <a:ext cx="36576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b="1" dirty="0"/>
          </a:p>
          <a:p>
            <a:r>
              <a:rPr lang="en-US" b="1" dirty="0" smtClean="0"/>
              <a:t>Two points &lt;-&gt; 2,3,4 degree polynomial</a:t>
            </a:r>
          </a:p>
          <a:p>
            <a:r>
              <a:rPr lang="en-US" b="1" dirty="0" smtClean="0"/>
              <a:t>Three points </a:t>
            </a:r>
            <a:r>
              <a:rPr lang="en-US" b="1" dirty="0"/>
              <a:t>&lt;-&gt; 2,3,4 degree polynomial</a:t>
            </a:r>
          </a:p>
          <a:p>
            <a:r>
              <a:rPr lang="en-US" b="1" dirty="0" smtClean="0"/>
              <a:t>Four points </a:t>
            </a:r>
            <a:r>
              <a:rPr lang="en-US" b="1" dirty="0"/>
              <a:t>&lt;-&gt; </a:t>
            </a:r>
            <a:r>
              <a:rPr lang="en-US" b="1" dirty="0" smtClean="0"/>
              <a:t>2,3,4 </a:t>
            </a:r>
            <a:r>
              <a:rPr lang="en-US" b="1" dirty="0"/>
              <a:t>degree polynomial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6" name="Picture 2" descr="../../_images/numpy-polyfi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97" y="1818991"/>
            <a:ext cx="3909336" cy="24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聽眾</a:t>
            </a:r>
            <a:r>
              <a:rPr lang="en" dirty="0" smtClean="0"/>
              <a:t>Audience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768050" y="724200"/>
            <a:ext cx="43759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碩一</a:t>
            </a:r>
            <a:r>
              <a:rPr lang="en-US" dirty="0" smtClean="0"/>
              <a:t>first </a:t>
            </a:r>
            <a:r>
              <a:rPr lang="en-US" dirty="0"/>
              <a:t>year </a:t>
            </a:r>
            <a:r>
              <a:rPr lang="en-US" dirty="0" smtClean="0"/>
              <a:t>graduate </a:t>
            </a:r>
          </a:p>
          <a:p>
            <a:pPr lvl="0"/>
            <a:r>
              <a:rPr lang="zh-TW" altLang="en-US" dirty="0" smtClean="0"/>
              <a:t>基礎課程 </a:t>
            </a:r>
            <a:r>
              <a:rPr lang="en" dirty="0" smtClean="0"/>
              <a:t>Basic </a:t>
            </a:r>
            <a:r>
              <a:rPr lang="en" dirty="0"/>
              <a:t>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 smtClean="0"/>
              <a:t>19 </a:t>
            </a:r>
            <a:r>
              <a:rPr lang="en" dirty="0"/>
              <a:t>students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dirty="0" smtClean="0"/>
          </a:p>
          <a:p>
            <a:r>
              <a:rPr lang="en-US" dirty="0"/>
              <a:t>Least squares polynomial fit.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err="1" smtClean="0"/>
              <a:t>numpy.polyfit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64" y="1727614"/>
            <a:ext cx="5486400" cy="26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Regression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76657"/>
            <a:ext cx="5486400" cy="2612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73" y="3222251"/>
            <a:ext cx="173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https://hk.saowen.com/a/be3251d506c792a17e28882445eb73a04fe79c650c5f0167ea54abf22b005705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zh-TW" altLang="en-US" b="1" dirty="0"/>
              <a:t>線性迴</a:t>
            </a:r>
            <a:r>
              <a:rPr lang="zh-TW" altLang="en-US" b="1" dirty="0" smtClean="0"/>
              <a:t>歸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92508"/>
            <a:ext cx="5486400" cy="25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https://stackoverflow.com/questions/9876290/how-do-i-compute-derivative-using-numpy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How do I compute derivative using </a:t>
            </a:r>
            <a:r>
              <a:rPr lang="en-US" dirty="0" err="1"/>
              <a:t>Numpy</a:t>
            </a:r>
            <a:r>
              <a:rPr lang="en-US" dirty="0" smtClean="0"/>
              <a:t>?</a:t>
            </a:r>
          </a:p>
          <a:p>
            <a:pPr lvl="0"/>
            <a:r>
              <a:rPr lang="zh-TW" altLang="en-US" dirty="0" smtClean="0"/>
              <a:t> </a:t>
            </a: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>
              <a:solidFill>
                <a:schemeClr val="hlink"/>
              </a:solidFill>
            </a:endParaRP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6" y="2745603"/>
            <a:ext cx="2743200" cy="18600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93" y="2591026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https://en.wikipedia.org/wiki/Finite_difference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</a:t>
            </a: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82" y="1741400"/>
            <a:ext cx="4572000" cy="30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06425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9" y="2007174"/>
            <a:ext cx="5486400" cy="25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0" y="2116400"/>
            <a:ext cx="4572000" cy="2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https://www.google.com.tw/</a:t>
            </a:r>
            <a:r>
              <a:rPr lang="en-US" u="sng" dirty="0" err="1">
                <a:solidFill>
                  <a:schemeClr val="hlink"/>
                </a:solidFill>
              </a:rPr>
              <a:t>imgres?imgurl</a:t>
            </a:r>
            <a:r>
              <a:rPr lang="en-US" u="sng" dirty="0">
                <a:solidFill>
                  <a:schemeClr val="hlink"/>
                </a:solidFill>
              </a:rPr>
              <a:t>=https://cdn-images-1.medium.com/max/1600/1*f9a162GhpMbiTVTAua_lLQ.png&amp;imgrefurl=https://hackernoon.com/gradient-descent-aynk-7cbe95a778da&amp;h=768&amp;w=1366&amp;tbnid=Yiarh4BgHGVUpM:&amp;q=</a:t>
            </a:r>
            <a:r>
              <a:rPr lang="en-US" u="sng" dirty="0" err="1">
                <a:solidFill>
                  <a:schemeClr val="hlink"/>
                </a:solidFill>
              </a:rPr>
              <a:t>gradient+descent&amp;tbnh</a:t>
            </a:r>
            <a:r>
              <a:rPr lang="en-US" u="sng" dirty="0">
                <a:solidFill>
                  <a:schemeClr val="hlink"/>
                </a:solidFill>
              </a:rPr>
              <a:t>=119&amp;tbnw=214&amp;usg=AI4_-kTeiSvjrrWP36LlCem-_J9Q6kk15g&amp;vet=12ahUKEwjoyN2_j_HeAhVIe7wKHSEJAXwQ9QEwAHoECAoQBg..i&amp;docid=WPS3uPTi7A72oM&amp;sa=</a:t>
            </a:r>
            <a:r>
              <a:rPr lang="en-US" u="sng" dirty="0" err="1">
                <a:solidFill>
                  <a:schemeClr val="hlink"/>
                </a:solidFill>
              </a:rPr>
              <a:t>X&amp;ved</a:t>
            </a:r>
            <a:r>
              <a:rPr lang="en-US" u="sng" dirty="0">
                <a:solidFill>
                  <a:schemeClr val="hlink"/>
                </a:solidFill>
              </a:rPr>
              <a:t>=2ahUKEwjoyN2_j_HeAhVIe7wKHSEJAXwQ9QEwAHoECAoQBg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3074" name="Picture 2" descr="ãgradient descent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50" y="2028111"/>
            <a:ext cx="3600000" cy="20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BicycleWeather.csv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910202"/>
            <a:ext cx="5486400" cy="25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40300" y="2001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引導您了解如何自學。</a:t>
            </a:r>
            <a:r>
              <a:rPr lang="en" dirty="0" smtClean="0"/>
              <a:t>Guide </a:t>
            </a:r>
            <a:r>
              <a:rPr lang="en" dirty="0"/>
              <a:t>you to know how to learn by yourself</a:t>
            </a:r>
            <a:r>
              <a:rPr lang="en" dirty="0" smtClean="0"/>
              <a:t>.</a:t>
            </a:r>
          </a:p>
          <a:p>
            <a:pPr lvl="0"/>
            <a:r>
              <a:rPr lang="zh-TW" altLang="en-US" dirty="0"/>
              <a:t>數值分析（</a:t>
            </a:r>
            <a:r>
              <a:rPr lang="en-US" altLang="zh-TW" dirty="0"/>
              <a:t>NA</a:t>
            </a:r>
            <a:r>
              <a:rPr lang="zh-TW" altLang="en-US" dirty="0"/>
              <a:t>）的歷史是什麼？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history of the </a:t>
            </a:r>
            <a:r>
              <a:rPr lang="en" dirty="0" smtClean="0"/>
              <a:t>Numerical Analysis(NA)?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Who are the important people N</a:t>
            </a:r>
            <a:r>
              <a:rPr lang="en" dirty="0" smtClean="0"/>
              <a:t>A? </a:t>
            </a:r>
            <a:r>
              <a:rPr lang="en-US" dirty="0" smtClean="0"/>
              <a:t>Newton, Lagrange, Gauss and Euler.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are the important events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Where is the location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Which objects are related to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is </a:t>
            </a:r>
            <a:r>
              <a:rPr lang="en" dirty="0" smtClean="0"/>
              <a:t>NA </a:t>
            </a:r>
            <a:r>
              <a:rPr lang="en" dirty="0"/>
              <a:t>popular?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Make directory “data”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33" y="1832461"/>
            <a:ext cx="5486400" cy="2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Upload </a:t>
            </a:r>
            <a:r>
              <a:rPr lang="en-US" b="1" dirty="0"/>
              <a:t>BicycleWeather.csv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82748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“05.06-Linear-Regression.ipynb”</a:t>
            </a:r>
            <a:r>
              <a:rPr lang="zh-TW" altLang="en-US" b="1" dirty="0"/>
              <a:t>的副本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83304"/>
            <a:ext cx="5486400" cy="2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https</a:t>
            </a:r>
            <a:r>
              <a:rPr lang="en-US" u="sng" dirty="0">
                <a:solidFill>
                  <a:schemeClr val="hlink"/>
                </a:solidFill>
              </a:rPr>
              <a:t>://www.programiz.com/python-programming/directory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('..')</a:t>
            </a:r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('content')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79" y="2042659"/>
            <a:ext cx="6400800" cy="2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https://qiita.com/Rowing0914/items/51a770925653c7c528f9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or </a:t>
            </a:r>
            <a:r>
              <a:rPr lang="en-US" dirty="0" smtClean="0"/>
              <a:t>mounting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31991"/>
            <a:ext cx="4572000" cy="29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https://medium.com/deep-learning-turkey/google-colab-free-gpu-tutorial-e113627b9f5d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Free GPU Tutorial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797103"/>
            <a:ext cx="5486400" cy="26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https://colab.research.google.com/notebooks/welcome.ipynb#recent=true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colab</a:t>
            </a:r>
            <a:r>
              <a:rPr lang="en-US" dirty="0" smtClean="0"/>
              <a:t> files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1761386"/>
            <a:ext cx="5486400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http://www.sai-tai.com/blog/bikeshare-prediction/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Bike </a:t>
            </a:r>
            <a:r>
              <a:rPr lang="en-US" dirty="0" smtClean="0"/>
              <a:t>prediction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22575"/>
            <a:ext cx="5486400" cy="35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材料</a:t>
            </a:r>
            <a:r>
              <a:rPr lang="en" dirty="0" smtClean="0"/>
              <a:t>Materials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</a:t>
            </a:r>
            <a:r>
              <a:rPr lang="en" dirty="0" smtClean="0"/>
              <a:t>NA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Python Language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Tensor flow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Project and report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https://towardsdatascience.com/implement-gradient-descent-in-python-9b93ed7108d1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b="1" dirty="0"/>
              <a:t>Implement Gradient Descent in Python</a:t>
            </a:r>
          </a:p>
        </p:txBody>
      </p:sp>
      <p:pic>
        <p:nvPicPr>
          <p:cNvPr id="1026" name="Picture 2" descr="https://cdn-images-1.medium.com/max/1600/1*5-56UEwcZHgzqIAtlnsL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00" y="738725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https://matplotlib.org/examples/mplot3d/surface3d_demo.html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mplot3d example code: surface3d_demo.py</a:t>
            </a:r>
          </a:p>
          <a:p>
            <a:endParaRPr lang="fr-FR" altLang="zh-TW" b="1" dirty="0"/>
          </a:p>
        </p:txBody>
      </p:sp>
      <p:pic>
        <p:nvPicPr>
          <p:cNvPr id="1028" name="Picture 4" descr="../../_images/surface3d_demo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22" y="2006601"/>
            <a:ext cx="2880000" cy="23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https://jakevdp.github.io/PythonDataScienceHandbook/04.12-three-dimensional-plotting.html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7532" y="2200053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Three-Dimensional Plotting in </a:t>
            </a:r>
            <a:r>
              <a:rPr lang="en-US" altLang="zh-TW" b="1" dirty="0" err="1"/>
              <a:t>Matplotlib</a:t>
            </a:r>
            <a:endParaRPr lang="en-US" altLang="zh-TW" b="1" dirty="0"/>
          </a:p>
          <a:p>
            <a:endParaRPr lang="fr-FR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38" y="1432217"/>
            <a:ext cx="4433310" cy="30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https://medium.freecodecamp.org/data-science-with-python-8-ways-to-do-linear-regression-and-measure-their-speed-b5577d75f8b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8 ways to perform simple linear regression and measure their speed using Python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113972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https://github.com/sherrym/tf-tutorial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TensorFlow</a:t>
            </a:r>
            <a:r>
              <a:rPr lang="en-US" altLang="zh-TW" b="1" dirty="0"/>
              <a:t> </a:t>
            </a:r>
            <a:r>
              <a:rPr lang="en-US" altLang="zh-TW" b="1" dirty="0" smtClean="0"/>
              <a:t>Tutorial</a:t>
            </a:r>
            <a:r>
              <a:rPr lang="zh-TW" altLang="en-US" b="1" dirty="0" smtClean="0"/>
              <a:t>  </a:t>
            </a:r>
            <a:r>
              <a:rPr lang="en-US" altLang="zh-TW" b="1" dirty="0" smtClean="0"/>
              <a:t>sherry</a:t>
            </a:r>
          </a:p>
          <a:p>
            <a:endParaRPr lang="en-US" altLang="zh-TW" b="1" dirty="0"/>
          </a:p>
          <a:p>
            <a:r>
              <a:rPr lang="en-US" altLang="zh-TW" b="1" dirty="0"/>
              <a:t>1_linear_regression_model.ipynb</a:t>
            </a:r>
          </a:p>
        </p:txBody>
      </p:sp>
    </p:spTree>
    <p:extLst>
      <p:ext uri="{BB962C8B-B14F-4D97-AF65-F5344CB8AC3E}">
        <p14:creationId xmlns:p14="http://schemas.microsoft.com/office/powerpoint/2010/main" val="57744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https://github.com/tccnchsu/Numerical_Analysis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TensorFlow</a:t>
            </a:r>
            <a:r>
              <a:rPr lang="en-US" altLang="zh-TW" b="1" dirty="0"/>
              <a:t> </a:t>
            </a:r>
            <a:r>
              <a:rPr lang="en-US" altLang="zh-TW" b="1" dirty="0" smtClean="0"/>
              <a:t>  for optimization problem</a:t>
            </a:r>
            <a:endParaRPr lang="en-US" altLang="zh-TW" b="1" dirty="0"/>
          </a:p>
          <a:p>
            <a:r>
              <a:rPr lang="en-US" altLang="zh-TW" b="1" dirty="0" err="1"/>
              <a:t>optimizationproblem.ipynb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537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https://medium.com/@alexrachnog/optimization-cookbook-1-262aa5555b61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Optimization in Python cookbook: bowl, plate and valley functions</a:t>
            </a:r>
          </a:p>
        </p:txBody>
      </p:sp>
      <p:pic>
        <p:nvPicPr>
          <p:cNvPr id="1026" name="Picture 2" descr="https://cdn-images-1.medium.com/max/1600/1*W5lsNCdrZ4MyTimQwS6v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00" y="30046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8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https://towardsdatascience.com/genetic-algorithm-implementation-in-python-5ab67bb124a6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Genetic Algorithm Implementation in Python</a:t>
            </a:r>
          </a:p>
        </p:txBody>
      </p:sp>
      <p:pic>
        <p:nvPicPr>
          <p:cNvPr id="2" name="Picture 2" descr="https://cdn-images-1.medium.com/max/1600/1*Ak-j8GUP4FwzzR-YPjxcl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1853142"/>
            <a:ext cx="3600000" cy="179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4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644662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https://relate.cs.illinois.edu/course/cs450-f17/file-version/f753d2d1a50ecbf2ca66202aa894e6d67c24efdb/lecture-notes/chap08_lec2.pdf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14260"/>
            <a:ext cx="394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two types of global (</a:t>
            </a:r>
            <a:r>
              <a:rPr lang="en-US" dirty="0" err="1"/>
              <a:t>interpolatory</a:t>
            </a:r>
            <a:r>
              <a:rPr lang="en-US" dirty="0"/>
              <a:t>) rules: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Newton-Cotes — </a:t>
            </a:r>
            <a:r>
              <a:rPr lang="en-US" dirty="0" err="1"/>
              <a:t>interpolatory</a:t>
            </a:r>
            <a:r>
              <a:rPr lang="en-US" dirty="0"/>
              <a:t> on uniformly spaced nodes. </a:t>
            </a:r>
            <a:endParaRPr lang="en-US" dirty="0" smtClean="0"/>
          </a:p>
          <a:p>
            <a:r>
              <a:rPr lang="en-US" dirty="0" smtClean="0"/>
              <a:t>– Gauss </a:t>
            </a:r>
            <a:r>
              <a:rPr lang="en-US" dirty="0"/>
              <a:t>rules — </a:t>
            </a:r>
            <a:r>
              <a:rPr lang="en-US" dirty="0" err="1"/>
              <a:t>interpolatory</a:t>
            </a:r>
            <a:r>
              <a:rPr lang="en-US" dirty="0"/>
              <a:t> on optimally chosen point sets.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12010"/>
            <a:ext cx="4572000" cy="32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http://www.math.usm.edu/lambers/mat460/fall09/lecture31.pdf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5-point Gaussian quadrature rule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97" y="95634"/>
            <a:ext cx="4572000" cy="37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程序</a:t>
            </a:r>
            <a:r>
              <a:rPr lang="en" dirty="0" smtClean="0"/>
              <a:t>Procedure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https://pomax.github.io/bezierinfo/legendre-gauss.html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Quadrature Weights and Abscissae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44" y="1969755"/>
            <a:ext cx="5250356" cy="2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Quadrature rules based on interpolating functions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62" y="1723547"/>
            <a:ext cx="5643438" cy="26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34092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Demo:How to solve problem?</a:t>
            </a:r>
            <a:endParaRPr sz="1600"/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Step by step to learn small concepts by doing</a:t>
            </a:r>
            <a:endParaRPr sz="1600"/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Conclusions</a:t>
            </a:r>
            <a:endParaRPr sz="1600"/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5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 project and report should  be done by yourself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/>
              <a:t>家庭作業</a:t>
            </a:r>
            <a:r>
              <a:rPr lang="en-US" altLang="zh-TW" dirty="0" smtClean="0"/>
              <a:t>1/</a:t>
            </a:r>
            <a:r>
              <a:rPr lang="en" dirty="0" smtClean="0"/>
              <a:t>Homework1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efficiency depends on motivation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Why do  you choose this course?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for </a:t>
            </a:r>
            <a:r>
              <a:rPr lang="en" dirty="0" smtClean="0"/>
              <a:t>NA?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you want?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 knowledge of </a:t>
            </a:r>
            <a:r>
              <a:rPr lang="en" dirty="0" smtClean="0"/>
              <a:t>NA </a:t>
            </a:r>
            <a:r>
              <a:rPr lang="en" dirty="0"/>
              <a:t>efficiently?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programming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Tensorflow, scikit learn and, karas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Using Python as a Calculator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Arithmetic operations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Variables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for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The range() Function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Executing modules as scripts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Functions - W3Schools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Welcome to Python.org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Download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Python For Beginners</a:t>
            </a:r>
            <a:endParaRPr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350"/>
              <a:buFont typeface="Arial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The Python Tutorial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IntroductoryBooks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Python Functions -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9"/>
              </a:rPr>
              <a:t>A Visual Introduction to </a:t>
            </a:r>
            <a:r>
              <a:rPr lang="en-US" dirty="0" smtClean="0">
                <a:hlinkClick r:id="rId9"/>
              </a:rPr>
              <a:t>Python</a:t>
            </a:r>
            <a:endParaRPr lang="en-US" dirty="0" smtClean="0"/>
          </a:p>
          <a:p>
            <a:pPr lvl="0">
              <a:buAutoNum type="arabicPeriod"/>
            </a:pPr>
            <a:r>
              <a:rPr lang="en-US" dirty="0">
                <a:hlinkClick r:id="rId10"/>
              </a:rPr>
              <a:t>Try </a:t>
            </a:r>
            <a:r>
              <a:rPr lang="en-US" dirty="0" err="1">
                <a:hlinkClick r:id="rId10"/>
              </a:rPr>
              <a:t>Jupyter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smtClean="0"/>
              <a:t>Python </a:t>
            </a:r>
            <a:r>
              <a:rPr lang="en" dirty="0"/>
              <a:t>Functions </a:t>
            </a:r>
            <a:endParaRPr lang="en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/>
          </a:p>
          <a:p>
            <a:pPr marL="139700" lvl="0" indent="0">
              <a:buNone/>
            </a:pPr>
            <a:r>
              <a:rPr lang="en-US" dirty="0" err="1"/>
              <a:t>def</a:t>
            </a:r>
            <a:r>
              <a:rPr lang="en-US" dirty="0"/>
              <a:t> </a:t>
            </a:r>
            <a:r>
              <a:rPr lang="en-US" dirty="0" err="1"/>
              <a:t>my_function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  print("Hello from a function")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my_function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Python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Functions - 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</a:rPr>
              <a:t>Run web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python</a:t>
            </a:r>
            <a:r>
              <a:rPr lang="en" u="sng" dirty="0" smtClean="0">
                <a:solidFill>
                  <a:schemeClr val="hlink"/>
                </a:solidFill>
              </a:rPr>
              <a:t> or Anaconda</a:t>
            </a:r>
          </a:p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5"/>
              </a:rPr>
              <a:t>https://hub.mybinder.org/user/jupyterlab-jupyterlab-demo-yqivt6ba/lab#Integration-(scipy.integrate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pPr lvl="0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923</Words>
  <Application>Microsoft Office PowerPoint</Application>
  <PresentationFormat>如螢幕大小 (16:9)</PresentationFormat>
  <Paragraphs>258</Paragraphs>
  <Slides>51</Slides>
  <Notes>51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4" baseType="lpstr">
      <vt:lpstr>Roboto</vt:lpstr>
      <vt:lpstr>Arial</vt:lpstr>
      <vt:lpstr>Material</vt:lpstr>
      <vt:lpstr>數值分析Numerical Analysis</vt:lpstr>
      <vt:lpstr>聽眾Audience</vt:lpstr>
      <vt:lpstr>Objective</vt:lpstr>
      <vt:lpstr>材料Materials</vt:lpstr>
      <vt:lpstr>程序Procedure</vt:lpstr>
      <vt:lpstr>PowerPoint 簡報</vt:lpstr>
      <vt:lpstr>家庭作業1/Homework1</vt:lpstr>
      <vt:lpstr>Python programming</vt:lpstr>
      <vt:lpstr>Python programming</vt:lpstr>
      <vt:lpstr>Python programming</vt:lpstr>
      <vt:lpstr>Python programming</vt:lpstr>
      <vt:lpstr>程式設計 Python programming</vt:lpstr>
      <vt:lpstr>程式設計 Python programming</vt:lpstr>
      <vt:lpstr>Python programming</vt:lpstr>
      <vt:lpstr>Python programming</vt:lpstr>
      <vt:lpstr>Latex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System</dc:title>
  <dc:creator>許志宇</dc:creator>
  <cp:lastModifiedBy>CSIE-E518</cp:lastModifiedBy>
  <cp:revision>90</cp:revision>
  <dcterms:modified xsi:type="dcterms:W3CDTF">2018-12-03T03:45:26Z</dcterms:modified>
</cp:coreProperties>
</file>